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6" r:id="rId3"/>
    <p:sldId id="277" r:id="rId4"/>
    <p:sldId id="272" r:id="rId5"/>
    <p:sldId id="273" r:id="rId6"/>
    <p:sldId id="274" r:id="rId7"/>
    <p:sldId id="275" r:id="rId8"/>
    <p:sldId id="276" r:id="rId9"/>
    <p:sldId id="278" r:id="rId10"/>
    <p:sldId id="279" r:id="rId11"/>
    <p:sldId id="280" r:id="rId12"/>
    <p:sldId id="289" r:id="rId13"/>
    <p:sldId id="281" r:id="rId14"/>
    <p:sldId id="282" r:id="rId15"/>
    <p:sldId id="283" r:id="rId16"/>
    <p:sldId id="284" r:id="rId17"/>
    <p:sldId id="285" r:id="rId18"/>
    <p:sldId id="286" r:id="rId19"/>
    <p:sldId id="287" r:id="rId20"/>
    <p:sldId id="288" r:id="rId21"/>
    <p:sldId id="29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11/13/2016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t>SOCIAL INSTITUTIONS </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15</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normAutofit/>
          </a:bodyPr>
          <a:lstStyle/>
          <a:p>
            <a:pPr marL="514350" indent="-514350" algn="just">
              <a:buFont typeface="+mj-lt"/>
              <a:buAutoNum type="arabicPeriod" startAt="7"/>
            </a:pPr>
            <a:r>
              <a:rPr lang="en-US" b="1" dirty="0" smtClean="0"/>
              <a:t>Language:</a:t>
            </a:r>
            <a:r>
              <a:rPr lang="en-US" dirty="0" smtClean="0"/>
              <a:t> People learn to socialize differently depending on the specific language and culture in which they live. A specific example of this is code switching. This is where immigrant children learn to behave in accordance with the languages used in their lives: separate languages at home and in peer groups (mainly in educational settings).</a:t>
            </a:r>
            <a:r>
              <a:rPr lang="en-US" u="sng" baseline="30000" dirty="0" smtClean="0"/>
              <a:t> </a:t>
            </a:r>
            <a:r>
              <a:rPr lang="en-US" dirty="0" smtClean="0"/>
              <a:t>Depending on the language and situation at any given time, people will socialize differently</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SOCIAL CHANGE</a:t>
            </a:r>
            <a:endParaRPr lang="en-US" sz="3600" b="1" dirty="0"/>
          </a:p>
        </p:txBody>
      </p:sp>
      <p:sp>
        <p:nvSpPr>
          <p:cNvPr id="3" name="Content Placeholder 2"/>
          <p:cNvSpPr>
            <a:spLocks noGrp="1"/>
          </p:cNvSpPr>
          <p:nvPr>
            <p:ph idx="1"/>
          </p:nvPr>
        </p:nvSpPr>
        <p:spPr>
          <a:xfrm>
            <a:off x="457200" y="1295400"/>
            <a:ext cx="8229600" cy="4830763"/>
          </a:xfrm>
        </p:spPr>
        <p:txBody>
          <a:bodyPr/>
          <a:lstStyle/>
          <a:p>
            <a:pPr marL="0" indent="0" algn="just">
              <a:buNone/>
            </a:pPr>
            <a:r>
              <a:rPr lang="en-US" dirty="0" smtClean="0"/>
              <a:t>Collective behavior and social movements are just two of the forces driving </a:t>
            </a:r>
            <a:r>
              <a:rPr lang="en-US" i="1" dirty="0" smtClean="0"/>
              <a:t>social change</a:t>
            </a:r>
            <a:r>
              <a:rPr lang="en-US" dirty="0" smtClean="0"/>
              <a:t>, which is the change in society created through social movements as well as external factors like environmental shifts or technological innovations. Essentially, any disruptive shift in the status quo, be it intentional or random, human-caused or natural, can lead to social change.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dirty="0" smtClean="0"/>
              <a:t>TYPE OF SOCIAL CHANGE</a:t>
            </a:r>
            <a:endParaRPr lang="en-US" sz="3600" dirty="0"/>
          </a:p>
        </p:txBody>
      </p:sp>
      <p:sp>
        <p:nvSpPr>
          <p:cNvPr id="3" name="Content Placeholder 2"/>
          <p:cNvSpPr>
            <a:spLocks noGrp="1"/>
          </p:cNvSpPr>
          <p:nvPr>
            <p:ph idx="1"/>
          </p:nvPr>
        </p:nvSpPr>
        <p:spPr>
          <a:xfrm>
            <a:off x="457200" y="1143000"/>
            <a:ext cx="8229600" cy="5410200"/>
          </a:xfrm>
        </p:spPr>
        <p:txBody>
          <a:bodyPr/>
          <a:lstStyle/>
          <a:p>
            <a:pPr marL="514350" indent="-514350" algn="just">
              <a:buFont typeface="+mj-lt"/>
              <a:buAutoNum type="arabicPeriod"/>
            </a:pPr>
            <a:r>
              <a:rPr lang="en-US" b="1" dirty="0" smtClean="0"/>
              <a:t>Civilization change: </a:t>
            </a:r>
            <a:r>
              <a:rPr lang="en-US" dirty="0" smtClean="0"/>
              <a:t>It refers to the dress, food habits, production technologies, communication system, etc.</a:t>
            </a:r>
          </a:p>
          <a:p>
            <a:pPr marL="514350" indent="-514350" algn="just">
              <a:buFont typeface="+mj-lt"/>
              <a:buAutoNum type="arabicPeriod"/>
            </a:pPr>
            <a:r>
              <a:rPr lang="en-US" b="1" dirty="0" smtClean="0"/>
              <a:t>Cultural change: </a:t>
            </a:r>
            <a:r>
              <a:rPr lang="en-US" dirty="0" smtClean="0"/>
              <a:t>It is associated with new knowledge. Religion, rituals, arts, literature etc.</a:t>
            </a:r>
          </a:p>
          <a:p>
            <a:pPr marL="514350" indent="-514350" algn="just">
              <a:buFont typeface="+mj-lt"/>
              <a:buAutoNum type="arabicPeriod"/>
            </a:pPr>
            <a:r>
              <a:rPr lang="en-US" b="1" dirty="0" smtClean="0"/>
              <a:t>Change in social relationship: </a:t>
            </a:r>
            <a:r>
              <a:rPr lang="en-US" dirty="0" smtClean="0"/>
              <a:t>It is the relationship between the father and son, teacher and student, husband and wife, etc.</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dirty="0" smtClean="0"/>
              <a:t>CAUSES OF SOCIAL CHANGE</a:t>
            </a:r>
            <a:endParaRPr lang="en-US" sz="3600" dirty="0"/>
          </a:p>
        </p:txBody>
      </p:sp>
      <p:sp>
        <p:nvSpPr>
          <p:cNvPr id="3" name="Content Placeholder 2"/>
          <p:cNvSpPr>
            <a:spLocks noGrp="1"/>
          </p:cNvSpPr>
          <p:nvPr>
            <p:ph idx="1"/>
          </p:nvPr>
        </p:nvSpPr>
        <p:spPr>
          <a:xfrm>
            <a:off x="457200" y="1295400"/>
            <a:ext cx="8229600" cy="4830763"/>
          </a:xfrm>
        </p:spPr>
        <p:txBody>
          <a:bodyPr/>
          <a:lstStyle/>
          <a:p>
            <a:pPr marL="514350" indent="-514350" algn="just">
              <a:buFont typeface="+mj-lt"/>
              <a:buAutoNum type="arabicPeriod"/>
            </a:pPr>
            <a:r>
              <a:rPr lang="en-US" b="1" dirty="0" smtClean="0"/>
              <a:t>Technology: </a:t>
            </a:r>
            <a:r>
              <a:rPr lang="en-US" dirty="0" smtClean="0"/>
              <a:t>Some would say that improving technology has made our lives easier. technology is a driving force behind globalization, while the other forces of social change (social institutions, population, environment) play comparatively minor roles. He suggests that we can view globalization as occurring in three distinct periods. </a:t>
            </a:r>
            <a:endParaRPr lang="en-US" b="1"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lgn="just">
              <a:buFont typeface="+mj-lt"/>
              <a:buAutoNum type="arabicPeriod" startAt="2"/>
            </a:pPr>
            <a:r>
              <a:rPr lang="en-US" b="1" dirty="0" smtClean="0"/>
              <a:t>Social Institutions: </a:t>
            </a:r>
            <a:r>
              <a:rPr lang="en-US" dirty="0" smtClean="0"/>
              <a:t>Each change in a single social institution leads to changes in all social institutions. For example, the industrialization of society meant that there was no longer a need for large families to produce enough manual labor to run a farm. Further, new job opportunities were in close proximity to urban centers where living space was at a premium. The result is that the average family size shrunk significantly. </a:t>
            </a:r>
            <a:endParaRPr lang="en-US" b="1"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15000"/>
          </a:xfrm>
        </p:spPr>
        <p:txBody>
          <a:bodyPr>
            <a:normAutofit fontScale="92500" lnSpcReduction="10000"/>
          </a:bodyPr>
          <a:lstStyle/>
          <a:p>
            <a:pPr marL="514350" indent="-514350" algn="just">
              <a:buFont typeface="+mj-lt"/>
              <a:buAutoNum type="arabicPeriod" startAt="3"/>
            </a:pPr>
            <a:r>
              <a:rPr lang="en-US" b="1" dirty="0" smtClean="0"/>
              <a:t>Population: </a:t>
            </a:r>
            <a:r>
              <a:rPr lang="en-US" dirty="0" smtClean="0"/>
              <a:t>Population composition is changing at every level of society. Births increase in one nation and decrease in another. Some families delay childbirth while others start bringing children into their fold early. Population changes can be due to random external forces, like an epidemic, or shifts in other social institutions, as described above. But regardless of why and how it happens, population trends have a tremendous interrelated impact on all other aspects of society. Globally, often the countries with the highest fertility rates are least able to absorb and attend to the needs of a growing population. </a:t>
            </a:r>
          </a:p>
          <a:p>
            <a:pPr>
              <a:buNone/>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Environment: </a:t>
            </a:r>
            <a:r>
              <a:rPr lang="en-US" dirty="0" smtClean="0"/>
              <a:t>Turning to human ecology, we know that individuals and the environment affect each other. As human populations move into more vulnerable areas, we see an increase in the number of people affected by natural disasters, and we see that human interaction with the environment increases the impact of those disasters. Part of this is simply the numbers: the more people there are on the planet, the more likely it is that people will be impacted by a natural disaster.</a:t>
            </a:r>
            <a:r>
              <a:rPr lang="en-US" b="1" dirty="0" smtClean="0"/>
              <a:t> </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Autofit/>
          </a:bodyPr>
          <a:lstStyle/>
          <a:p>
            <a:r>
              <a:rPr lang="en-US" sz="3200" b="1" dirty="0" smtClean="0"/>
              <a:t>ROLE OF EDUCATION IN SOCIAL CHANGE</a:t>
            </a:r>
            <a:endParaRPr lang="en-US" sz="3200" b="1" dirty="0"/>
          </a:p>
        </p:txBody>
      </p:sp>
      <p:sp>
        <p:nvSpPr>
          <p:cNvPr id="3" name="Content Placeholder 2"/>
          <p:cNvSpPr>
            <a:spLocks noGrp="1"/>
          </p:cNvSpPr>
          <p:nvPr>
            <p:ph idx="1"/>
          </p:nvPr>
        </p:nvSpPr>
        <p:spPr>
          <a:xfrm>
            <a:off x="457200" y="1371600"/>
            <a:ext cx="8229600" cy="4953000"/>
          </a:xfrm>
        </p:spPr>
        <p:txBody>
          <a:bodyPr/>
          <a:lstStyle/>
          <a:p>
            <a:pPr marL="0" indent="0" algn="just">
              <a:buNone/>
            </a:pPr>
            <a:r>
              <a:rPr lang="en-GB" dirty="0" smtClean="0"/>
              <a:t>Education is an important instrument to bring social revolution among all the instruments education is considered as the most powerful. Education for all, at all levels, and at all ages of children is the only remedy to bring about the desired social change in society. There are three types of relationship between education and social change which are as follows.</a:t>
            </a:r>
            <a:endParaRPr lang="en-US" dirty="0" smtClean="0"/>
          </a:p>
          <a:p>
            <a:pPr marL="0" indent="0" algn="just">
              <a:buNone/>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lstStyle/>
          <a:p>
            <a:pPr marL="514350" indent="-514350" algn="just">
              <a:buFont typeface="+mj-lt"/>
              <a:buAutoNum type="arabicPeriod"/>
            </a:pPr>
            <a:r>
              <a:rPr lang="en-GB" sz="2800" b="1" dirty="0" smtClean="0"/>
              <a:t>Education as a Necessary Condition of Social Change. </a:t>
            </a:r>
            <a:r>
              <a:rPr lang="en-GB" sz="2800" dirty="0" smtClean="0"/>
              <a:t>Historical experience of advanced countries has shown that for any social revolution education is the pre-condition. Illiterates remain satisfied with their existing conditions and feel that they are destined to be what they are.</a:t>
            </a:r>
            <a:endParaRPr lang="en-US" sz="2800" dirty="0" smtClean="0"/>
          </a:p>
          <a:p>
            <a:pPr marL="509588" indent="-509588" algn="just">
              <a:buNone/>
            </a:pPr>
            <a:r>
              <a:rPr lang="en-GB" sz="2800" dirty="0" smtClean="0"/>
              <a:t>	They never bother to exert to bring change in their present social and economic conditions. They are guided by orthodoxy, traditions and fate rather than by rationality in their actions. Education helps people to make them rational in their thinking and approach.</a:t>
            </a:r>
            <a:endParaRPr lang="en-US" sz="2800" dirty="0" smtClean="0"/>
          </a:p>
          <a:p>
            <a:endParaRPr lang="en-US" sz="2800"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lstStyle/>
          <a:p>
            <a:pPr marL="514350" indent="-514350" algn="just">
              <a:buFont typeface="+mj-lt"/>
              <a:buAutoNum type="arabicPeriod" startAt="2"/>
            </a:pPr>
            <a:r>
              <a:rPr lang="en-GB" sz="2800" b="1" dirty="0" smtClean="0"/>
              <a:t>Education as an Outcome of Social Change: </a:t>
            </a:r>
            <a:r>
              <a:rPr lang="en-GB" sz="2800" dirty="0" smtClean="0"/>
              <a:t>There is inter-dependent relationship between education and social change. On the one hand it brings change in social conditions. On the other hand it is influenced by social change, which means social change helps spreading education.</a:t>
            </a:r>
            <a:endParaRPr lang="en-US" sz="2800" dirty="0" smtClean="0"/>
          </a:p>
          <a:p>
            <a:pPr marL="508000" algn="just">
              <a:buNone/>
            </a:pPr>
            <a:r>
              <a:rPr lang="en-GB" sz="2800" dirty="0" smtClean="0"/>
              <a:t>	Education follows social change. It has its place before and after social change First come social changes and then teaching process is changed according to those social changes. Education system changes according to the needs of society.</a:t>
            </a:r>
            <a:endParaRPr lang="en-US" sz="2800" dirty="0" smtClean="0"/>
          </a:p>
          <a:p>
            <a:endParaRPr lang="en-US" sz="2800" dirty="0" smtClean="0"/>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15000"/>
          </a:xfrm>
        </p:spPr>
        <p:txBody>
          <a:bodyPr>
            <a:normAutofit fontScale="92500"/>
          </a:bodyPr>
          <a:lstStyle/>
          <a:p>
            <a:pPr marL="514350" indent="-514350" algn="just">
              <a:buFont typeface="+mj-lt"/>
              <a:buAutoNum type="arabicPeriod"/>
            </a:pPr>
            <a:r>
              <a:rPr lang="en-US" b="1" dirty="0" smtClean="0"/>
              <a:t>Family:</a:t>
            </a:r>
            <a:r>
              <a:rPr lang="en-US" dirty="0" smtClean="0"/>
              <a:t> The family is the most important agent of socialization because it is the center of the child's life, as infants are totally dependent on others. Not all socialization are intentional, it depends on the surrounding. The most profound affect is gender socialization, however the family also shoulders the task of teaching children cultural values and attitudes about themselves and others. Children learn continuously from the environment that adults create. Children also become aware of class at a very early age and assign different values to each class accordingly.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70000" lnSpcReduction="20000"/>
          </a:bodyPr>
          <a:lstStyle/>
          <a:p>
            <a:pPr marL="514350" indent="-514350" algn="just">
              <a:buFont typeface="+mj-lt"/>
              <a:buAutoNum type="arabicPeriod" startAt="3"/>
            </a:pPr>
            <a:r>
              <a:rPr lang="en-GB" sz="3400" b="1" dirty="0" smtClean="0"/>
              <a:t>Education as an Instrument of Social Change: </a:t>
            </a:r>
            <a:r>
              <a:rPr lang="en-GB" sz="3400" dirty="0" smtClean="0"/>
              <a:t>Education as an instrument of social change means how education helps people to bring social change. Education changes the outlook and the tradition approach towards social and economic problems. It sharpens the skills and knowledge of the children.</a:t>
            </a:r>
            <a:endParaRPr lang="en-US" sz="3400" dirty="0" smtClean="0"/>
          </a:p>
          <a:p>
            <a:pPr marL="509588" indent="-509588" algn="just">
              <a:buNone/>
              <a:tabLst>
                <a:tab pos="509588" algn="l"/>
              </a:tabLst>
            </a:pPr>
            <a:r>
              <a:rPr lang="en-GB" sz="3400" dirty="0" smtClean="0"/>
              <a:t>	Technical education helps in the process of industrialization which results in vast changes in society. Education not only preserves the cultural traditions i.e., customs, traditions and values etc. of the society but also transmits them to the next generation.</a:t>
            </a:r>
            <a:endParaRPr lang="en-US" sz="3400" dirty="0" smtClean="0"/>
          </a:p>
          <a:p>
            <a:pPr marL="509588" indent="-509588" algn="just">
              <a:buNone/>
            </a:pPr>
            <a:r>
              <a:rPr lang="en-GB" sz="3400" dirty="0" smtClean="0"/>
              <a:t>	 Education fulfils the needs of the society and propagates such ideas which promote social changes in all fields of life. </a:t>
            </a:r>
            <a:r>
              <a:rPr lang="en-US" sz="3400" dirty="0" smtClean="0"/>
              <a:t/>
            </a:r>
            <a:br>
              <a:rPr lang="en-US" sz="3400" dirty="0" smtClean="0"/>
            </a:br>
            <a:r>
              <a:rPr lang="en-US" sz="3400" dirty="0" smtClean="0"/>
              <a:t>Education is considered as a powerful instrument for social change, because it deals mainly with the thought patterns and </a:t>
            </a:r>
            <a:r>
              <a:rPr lang="en-US" sz="3400" dirty="0" err="1" smtClean="0"/>
              <a:t>behaviour</a:t>
            </a:r>
            <a:r>
              <a:rPr lang="en-US" sz="3400" dirty="0" smtClean="0"/>
              <a:t> patterns of younger generation. The axe of education can cut down the thick roots of traditional superstitions, ignorance and the backwardness. Education prepares the people for social change.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lgn="just">
              <a:buFont typeface="+mj-lt"/>
              <a:buAutoNum type="arabicPeriod" startAt="4"/>
            </a:pPr>
            <a:r>
              <a:rPr lang="en-US" sz="2800" b="1" dirty="0" smtClean="0"/>
              <a:t>Education as a Condition of Social Change: </a:t>
            </a:r>
            <a:r>
              <a:rPr lang="en-US" dirty="0" smtClean="0"/>
              <a:t>It is noted that social change is impossible without education. Education makes the people aware of the inadequacies of the existing system and creates a craze for social reform. Many of the old superstitions, beliefs and outdated customs. Which is retard social progress, can be prevented by education.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marL="0" indent="0" algn="just">
              <a:buNone/>
            </a:pPr>
            <a:r>
              <a:rPr lang="en-US" dirty="0" smtClean="0"/>
              <a:t>In most societies it is the principal institution for the socialization of children. Anthropologists most generally classify family organization as matrilocal (a mother and her children); conjugal (a husband, his wife, and children; also called nuclear family); and consanguineal (also called an extended family) in which parents and children co-reside with other members of one parent's family.</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5257800"/>
          </a:xfrm>
        </p:spPr>
        <p:txBody>
          <a:bodyPr/>
          <a:lstStyle/>
          <a:p>
            <a:pPr marL="514350" indent="-514350" algn="just">
              <a:buFont typeface="+mj-lt"/>
              <a:buAutoNum type="arabicPeriod" startAt="2"/>
            </a:pPr>
            <a:r>
              <a:rPr lang="en-US" b="1" dirty="0" smtClean="0"/>
              <a:t>Peer Group:</a:t>
            </a:r>
            <a:r>
              <a:rPr lang="en-US" dirty="0" smtClean="0"/>
              <a:t> A peer group is a social group whose members have interests, social positions and age in common. This is where children can escape supervision and learn to form relationships on their own. The influence of the peer group typically peaks during adolescence however peer groups generally only affect short term interests unlike the family which has long term influence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514350" indent="-514350" algn="just">
              <a:buFont typeface="+mj-lt"/>
              <a:buAutoNum type="arabicPeriod" startAt="3"/>
            </a:pPr>
            <a:r>
              <a:rPr lang="en-US" b="1" dirty="0" smtClean="0"/>
              <a:t>Religion:</a:t>
            </a:r>
            <a:r>
              <a:rPr lang="en-US" dirty="0" smtClean="0"/>
              <a:t> Agents of socialization differ in effects across religious traditions. Some believe religion is like an ethnic or cultural category, making it less likely for the individuals to break from religious affiliations and be more socialized in this setting. Parental religious participation is the most influential part of religious socialization more so than religious peers or religious beliefs.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rmAutofit fontScale="92500"/>
          </a:bodyPr>
          <a:lstStyle/>
          <a:p>
            <a:pPr marL="514350" indent="-514350" algn="just">
              <a:buFont typeface="+mj-lt"/>
              <a:buAutoNum type="arabicPeriod" startAt="4"/>
            </a:pPr>
            <a:r>
              <a:rPr lang="en-US" b="1" dirty="0" smtClean="0"/>
              <a:t>School:</a:t>
            </a:r>
            <a:r>
              <a:rPr lang="en-US" dirty="0" smtClean="0"/>
              <a:t> is an institution designed for the teaching of students (or "pupils") under the direction of teachers. Most countries have systems of formal education, which is commonly compulsory. In these systems, students progress through a series of schools. The names for these schools vary by country but generally include primary school for young children and secondary school for teenagers who have completed primary education. An institution where higher education is taught, is commonly called a university college or university.</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91200"/>
          </a:xfrm>
        </p:spPr>
        <p:txBody>
          <a:bodyPr>
            <a:normAutofit/>
          </a:bodyPr>
          <a:lstStyle/>
          <a:p>
            <a:pPr marL="0" indent="0" algn="just">
              <a:buNone/>
            </a:pPr>
            <a:r>
              <a:rPr lang="en-US" sz="2800" dirty="0" smtClean="0"/>
              <a:t>In addition to these core schools, students in a given country may also attend schools before and after primary and secondary education. Kindergarten or pre-school provide some schooling to very young children (typically ages 3–5). University, vocational school, college or seminary may be available after secondary school. A school may also be dedicated to one particular field, such as a school of economics or a school of dance. Alternative schools may provide nontraditional curriculum and methods. There are also non-government schools, called private schools. Private schools may be required when the government does not supply adequate, or special education.</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92500" lnSpcReduction="10000"/>
          </a:bodyPr>
          <a:lstStyle/>
          <a:p>
            <a:pPr marL="514350" indent="-514350" algn="just">
              <a:buFont typeface="+mj-lt"/>
              <a:buAutoNum type="arabicPeriod" startAt="5"/>
            </a:pPr>
            <a:r>
              <a:rPr lang="en-US" b="1" dirty="0" smtClean="0"/>
              <a:t>Government: </a:t>
            </a:r>
            <a:r>
              <a:rPr lang="en-US" dirty="0" smtClean="0"/>
              <a:t>Although we do not think about it, many of the rites of passage people go through today are based on age norms established by the government. To be defined as an “adult” usually means being 18 years old, the age at which a person becomes legally responsible for themselves. And 65 is the start of “old age” since most people become eligible for senior benefits at that point.</a:t>
            </a:r>
          </a:p>
          <a:p>
            <a:pPr marL="509588" indent="-509588" algn="just">
              <a:buNone/>
            </a:pPr>
            <a:r>
              <a:rPr lang="en-US" dirty="0" smtClean="0"/>
              <a:t>	Each time we embark on one of these new categories—senior, adult, taxpayer—we must be socialized into this new role. Seniors must learn the ropes of Medicare, Social Security benefits, and getting a senior discount where they shop.</a:t>
            </a:r>
            <a:endParaRPr lang="en-US" b="1"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lnSpcReduction="10000"/>
          </a:bodyPr>
          <a:lstStyle/>
          <a:p>
            <a:pPr marL="514350" indent="-514350" algn="just">
              <a:buFont typeface="+mj-lt"/>
              <a:buAutoNum type="arabicPeriod" startAt="6"/>
            </a:pPr>
            <a:r>
              <a:rPr lang="en-US" b="1" i="1" dirty="0" smtClean="0"/>
              <a:t>Mass Media:</a:t>
            </a:r>
            <a:r>
              <a:rPr lang="en-US" b="1" dirty="0" smtClean="0"/>
              <a:t> </a:t>
            </a:r>
            <a:r>
              <a:rPr lang="en-US" dirty="0" smtClean="0"/>
              <a:t>refers to the distribution of impersonal information to a wide audience, such as what happens via television, newspapers, radio, and the Internet. With the average person spending over four hours a day in front of the TV (and children averaging even more screen time), media greatly influences social norms. People learn about objects of material culture (like new technology and transportation options), as well as nonmaterial culture what is true (beliefs), what is important (values), and what is expected (norms).</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254</TotalTime>
  <Words>1500</Words>
  <Application>Microsoft Office PowerPoint</Application>
  <PresentationFormat>On-screen Show (4:3)</PresentationFormat>
  <Paragraphs>33</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SOCIAL INSTITUTIONS </vt:lpstr>
      <vt:lpstr>Slide 2</vt:lpstr>
      <vt:lpstr>Slide 3</vt:lpstr>
      <vt:lpstr>Slide 4</vt:lpstr>
      <vt:lpstr>Slide 5</vt:lpstr>
      <vt:lpstr>Slide 6</vt:lpstr>
      <vt:lpstr>Slide 7</vt:lpstr>
      <vt:lpstr>Slide 8</vt:lpstr>
      <vt:lpstr>Slide 9</vt:lpstr>
      <vt:lpstr>Slide 10</vt:lpstr>
      <vt:lpstr>SOCIAL CHANGE</vt:lpstr>
      <vt:lpstr>TYPE OF SOCIAL CHANGE</vt:lpstr>
      <vt:lpstr>CAUSES OF SOCIAL CHANGE</vt:lpstr>
      <vt:lpstr>Slide 14</vt:lpstr>
      <vt:lpstr>Slide 15</vt:lpstr>
      <vt:lpstr>Slide 16</vt:lpstr>
      <vt:lpstr>ROLE OF EDUCATION IN SOCIAL CHANGE</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Dr. M. Athar Hussain</cp:lastModifiedBy>
  <cp:revision>87</cp:revision>
  <dcterms:created xsi:type="dcterms:W3CDTF">2013-01-14T10:03:57Z</dcterms:created>
  <dcterms:modified xsi:type="dcterms:W3CDTF">2016-11-13T09:58:29Z</dcterms:modified>
</cp:coreProperties>
</file>